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6167" autoAdjust="0"/>
  </p:normalViewPr>
  <p:slideViewPr>
    <p:cSldViewPr snapToGrid="0">
      <p:cViewPr varScale="1">
        <p:scale>
          <a:sx n="38" d="100"/>
          <a:sy n="38" d="100"/>
        </p:scale>
        <p:origin x="110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F3F3-132D-42AE-A0DF-1C51E493FA6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468C-E73B-4EEA-BA30-C43DBCC5B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Schema: mental codification of experience that includes a particular organized way of perceiving cognitively and responding to a complex situation or set of stimuli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</a:t>
            </a:r>
            <a:r>
              <a:rPr lang="en-US" baseline="0" dirty="0"/>
              <a:t> teens “grow up too soon” and feel as if their childhood has been cut short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0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Minor stimuli activate intrusive thoughts</a:t>
            </a:r>
          </a:p>
          <a:p>
            <a:r>
              <a:rPr lang="en-US" dirty="0"/>
              <a:t>Hyperarousal causes difficulty in distinguishing relevant and irrelevant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51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00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Child searches for faults in their</a:t>
            </a:r>
            <a:r>
              <a:rPr lang="en-US" baseline="0" dirty="0"/>
              <a:t> behavior that brings on the abuse</a:t>
            </a:r>
          </a:p>
          <a:p>
            <a:r>
              <a:rPr lang="en-US" baseline="0" dirty="0"/>
              <a:t>Will later develop relationships that replicate the abuse with the subconscious belief that if they are just “good enough” or “loving enough” they won’t be abused.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Chronic abuse of children has been linked to a 10 point drop in IQ scores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05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often their abuser will be in the room, and anything said in therapy will be paid for later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46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CF95-AD1E-422D-A726-698AEEAAE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Childhood abuse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5722-C5E2-4C7A-A018-24CD92F13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EAF0-0F73-4F79-A555-4203A919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7A19-A3B6-4257-B4C0-D6D740F96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cap="none" dirty="0"/>
              <a:t>very year:</a:t>
            </a:r>
          </a:p>
          <a:p>
            <a:pPr lvl="1"/>
            <a:r>
              <a:rPr lang="en-US" cap="none" dirty="0"/>
              <a:t>3.6 million calls made to protective services</a:t>
            </a:r>
          </a:p>
          <a:p>
            <a:pPr lvl="1"/>
            <a:r>
              <a:rPr lang="en-US" cap="none" dirty="0"/>
              <a:t>6.6 million children are involved</a:t>
            </a:r>
          </a:p>
          <a:p>
            <a:pPr lvl="1"/>
            <a:r>
              <a:rPr lang="en-US" cap="none" dirty="0"/>
              <a:t>74.9% are neglected</a:t>
            </a:r>
          </a:p>
          <a:p>
            <a:pPr lvl="1"/>
            <a:r>
              <a:rPr lang="en-US" cap="none" dirty="0"/>
              <a:t>18.3% are physically abused</a:t>
            </a:r>
          </a:p>
          <a:p>
            <a:pPr lvl="1"/>
            <a:r>
              <a:rPr lang="en-US" cap="none" dirty="0"/>
              <a:t>8.6% are sexually abused</a:t>
            </a:r>
          </a:p>
          <a:p>
            <a:pPr lvl="1"/>
            <a:r>
              <a:rPr lang="en-US" cap="none" dirty="0"/>
              <a:t>7.1% are victims of </a:t>
            </a:r>
            <a:r>
              <a:rPr lang="en-US" cap="none"/>
              <a:t>psychological abuse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D73A-424D-4604-8BF1-3BF2F79C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of PTSD in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19FD6-F4CA-481C-8854-58C7C2F25C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Much the same as it is for adults:</a:t>
            </a:r>
          </a:p>
          <a:p>
            <a:r>
              <a:rPr lang="en-US" cap="none" dirty="0"/>
              <a:t>Sleep disturbance (can include nightmares or nighttime awakenings)</a:t>
            </a:r>
          </a:p>
          <a:p>
            <a:r>
              <a:rPr lang="en-US" cap="none" dirty="0"/>
              <a:t>Feeling depressed (in children this can come out as irritability or behavioral disturbance)</a:t>
            </a:r>
          </a:p>
          <a:p>
            <a:r>
              <a:rPr lang="en-US" cap="none" dirty="0"/>
              <a:t>Feeling jittery or on guard</a:t>
            </a:r>
          </a:p>
          <a:p>
            <a:r>
              <a:rPr lang="en-US" cap="none" dirty="0"/>
              <a:t>Easily startled</a:t>
            </a:r>
          </a:p>
          <a:p>
            <a:r>
              <a:rPr lang="en-US" cap="none" dirty="0"/>
              <a:t>Aggression</a:t>
            </a:r>
          </a:p>
        </p:txBody>
      </p:sp>
    </p:spTree>
    <p:extLst>
      <p:ext uri="{BB962C8B-B14F-4D97-AF65-F5344CB8AC3E}">
        <p14:creationId xmlns:p14="http://schemas.microsoft.com/office/powerpoint/2010/main" val="267454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3273-CDA8-4422-A7C6-01AA739C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11B2-CC7A-4DAB-8A56-94E88E267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Flashbacks</a:t>
            </a:r>
          </a:p>
          <a:p>
            <a:r>
              <a:rPr lang="en-US" cap="none" dirty="0"/>
              <a:t>Re-enactment of the traumatic experience in play</a:t>
            </a:r>
          </a:p>
          <a:p>
            <a:r>
              <a:rPr lang="en-US" cap="none" dirty="0"/>
              <a:t>Detachment</a:t>
            </a:r>
          </a:p>
          <a:p>
            <a:r>
              <a:rPr lang="en-US" cap="none" dirty="0"/>
              <a:t>Trouble feeling affectionate</a:t>
            </a:r>
          </a:p>
          <a:p>
            <a:r>
              <a:rPr lang="en-US" cap="none" dirty="0"/>
              <a:t>Avoidance of certain places or people</a:t>
            </a:r>
          </a:p>
          <a:p>
            <a:r>
              <a:rPr lang="en-US" cap="none" dirty="0"/>
              <a:t>School problems (lack of concentration, drop in grades, behavioral issues)</a:t>
            </a:r>
          </a:p>
          <a:p>
            <a:r>
              <a:rPr lang="en-US" cap="none" dirty="0"/>
              <a:t>Regressive behaviors (thumb sucking or bedwetting)</a:t>
            </a:r>
          </a:p>
        </p:txBody>
      </p:sp>
    </p:spTree>
    <p:extLst>
      <p:ext uri="{BB962C8B-B14F-4D97-AF65-F5344CB8AC3E}">
        <p14:creationId xmlns:p14="http://schemas.microsoft.com/office/powerpoint/2010/main" val="70931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F391-F70C-482E-8045-26EE80D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Child’s Psychological responses to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29ED-2FB4-4A5B-AF17-DEA278A378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How a child responds psychologically is dependent on the child’s age, developmental stage, psychological and cognitive maturity and the familial and social context in which the child lives.</a:t>
            </a:r>
          </a:p>
          <a:p>
            <a:pPr lvl="1"/>
            <a:r>
              <a:rPr lang="en-US" cap="none" dirty="0"/>
              <a:t>Preschool child experiences the trauma as overwhelming</a:t>
            </a:r>
          </a:p>
          <a:p>
            <a:pPr lvl="1"/>
            <a:r>
              <a:rPr lang="en-US" cap="none" dirty="0"/>
              <a:t>Children look to see how the adults are reacting to trauma and mimic that</a:t>
            </a:r>
          </a:p>
          <a:p>
            <a:pPr lvl="1"/>
            <a:r>
              <a:rPr lang="en-US" cap="none" dirty="0"/>
              <a:t>Younger children (ages 2-7) don’t recognize the existence of chance events</a:t>
            </a:r>
          </a:p>
          <a:p>
            <a:pPr lvl="2"/>
            <a:r>
              <a:rPr lang="en-US" cap="none" dirty="0"/>
              <a:t>Revert to egocentric view in order to explain or make meaning of the trauma</a:t>
            </a:r>
          </a:p>
        </p:txBody>
      </p:sp>
    </p:spTree>
    <p:extLst>
      <p:ext uri="{BB962C8B-B14F-4D97-AF65-F5344CB8AC3E}">
        <p14:creationId xmlns:p14="http://schemas.microsoft.com/office/powerpoint/2010/main" val="176324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2038-C002-49ED-99D3-3265C01D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A05B-F1DD-42D4-A678-95CFFAF2C4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School age child has more advanced and comprehensive understanding</a:t>
            </a:r>
          </a:p>
          <a:p>
            <a:pPr lvl="1"/>
            <a:r>
              <a:rPr lang="en-US" cap="none" dirty="0"/>
              <a:t>Understand the risk of threats and bodily injury</a:t>
            </a:r>
          </a:p>
          <a:p>
            <a:pPr lvl="1"/>
            <a:endParaRPr lang="en-US" cap="none" dirty="0"/>
          </a:p>
          <a:p>
            <a:r>
              <a:rPr lang="en-US" cap="none" dirty="0"/>
              <a:t>Adolescent often responds similarly to adults </a:t>
            </a:r>
          </a:p>
          <a:p>
            <a:pPr lvl="1"/>
            <a:r>
              <a:rPr lang="en-US" cap="none" dirty="0"/>
              <a:t>May understand death more fully, thus the threat to life</a:t>
            </a:r>
          </a:p>
          <a:p>
            <a:pPr lvl="1"/>
            <a:r>
              <a:rPr lang="en-US" cap="none" dirty="0"/>
              <a:t>Responses in teens include narrowing the scope of their attention</a:t>
            </a:r>
          </a:p>
          <a:p>
            <a:pPr lvl="2"/>
            <a:r>
              <a:rPr lang="en-US" cap="none" dirty="0"/>
              <a:t>Social avoidance</a:t>
            </a:r>
          </a:p>
          <a:p>
            <a:pPr lvl="2"/>
            <a:r>
              <a:rPr lang="en-US" cap="none" dirty="0"/>
              <a:t>Risky behaviors based on enjoying the moment</a:t>
            </a:r>
          </a:p>
          <a:p>
            <a:pPr lvl="1"/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33833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EF82-8E1F-404F-B314-DBDEC595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Traumatic memories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41CFF-189E-415A-B063-F05361C464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May be encoded differently from memories for ordinary events</a:t>
            </a:r>
          </a:p>
          <a:p>
            <a:pPr marL="0" indent="0">
              <a:buNone/>
            </a:pPr>
            <a:r>
              <a:rPr lang="en-US" cap="none" dirty="0"/>
              <a:t>	Alterations in focusing attention</a:t>
            </a:r>
          </a:p>
          <a:p>
            <a:pPr marL="0" indent="0">
              <a:buNone/>
            </a:pPr>
            <a:r>
              <a:rPr lang="en-US" cap="none" dirty="0"/>
              <a:t>	Emotional arousal may interfere with hippocampal memory functions</a:t>
            </a:r>
          </a:p>
        </p:txBody>
      </p:sp>
    </p:spTree>
    <p:extLst>
      <p:ext uri="{BB962C8B-B14F-4D97-AF65-F5344CB8AC3E}">
        <p14:creationId xmlns:p14="http://schemas.microsoft.com/office/powerpoint/2010/main" val="215226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4255-5C57-49C6-A8B1-CBB31683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childhood abuse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265FA-A6EB-4B99-8527-82AA891B030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Takes place primarily in a familial climate of chaos</a:t>
            </a:r>
          </a:p>
          <a:p>
            <a:pPr lvl="1"/>
            <a:r>
              <a:rPr lang="en-US" cap="none" dirty="0"/>
              <a:t>Ordinary caretaking roles of adults are profoundly disrupted</a:t>
            </a:r>
          </a:p>
          <a:p>
            <a:pPr lvl="1"/>
            <a:r>
              <a:rPr lang="en-US" cap="none" dirty="0"/>
              <a:t>Fear of violence</a:t>
            </a:r>
          </a:p>
          <a:p>
            <a:pPr lvl="1"/>
            <a:r>
              <a:rPr lang="en-US" cap="none" dirty="0"/>
              <a:t>Overwhelming helplessness</a:t>
            </a:r>
          </a:p>
          <a:p>
            <a:pPr lvl="1"/>
            <a:r>
              <a:rPr lang="en-US" cap="none" dirty="0"/>
              <a:t>Rules can be either erratic or conversely extremely organized</a:t>
            </a:r>
          </a:p>
          <a:p>
            <a:pPr lvl="1"/>
            <a:r>
              <a:rPr lang="en-US" cap="none" dirty="0"/>
              <a:t>Children often adopt an attitude of complete surrender</a:t>
            </a:r>
          </a:p>
        </p:txBody>
      </p:sp>
    </p:spTree>
    <p:extLst>
      <p:ext uri="{BB962C8B-B14F-4D97-AF65-F5344CB8AC3E}">
        <p14:creationId xmlns:p14="http://schemas.microsoft.com/office/powerpoint/2010/main" val="709380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CF84-7082-45FB-854A-84A24E9E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BCA3A-79E6-406D-A8C9-266B6EB416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Amnesia for traumatic memory</a:t>
            </a:r>
          </a:p>
          <a:p>
            <a:pPr lvl="1"/>
            <a:r>
              <a:rPr lang="en-US" cap="none" dirty="0"/>
              <a:t>Well documented’</a:t>
            </a:r>
          </a:p>
          <a:p>
            <a:pPr lvl="1"/>
            <a:r>
              <a:rPr lang="en-US" cap="none" dirty="0"/>
              <a:t>May be associated with dissociation</a:t>
            </a:r>
          </a:p>
          <a:p>
            <a:pPr lvl="1"/>
            <a:r>
              <a:rPr lang="en-US" cap="none" dirty="0"/>
              <a:t>Today it is generally accepted that the memory system is made up of networks of related information</a:t>
            </a:r>
          </a:p>
          <a:p>
            <a:pPr lvl="2"/>
            <a:r>
              <a:rPr lang="en-US" cap="none" dirty="0"/>
              <a:t>Activation of one aspect of the network facilitates the retrieval of associated memory</a:t>
            </a:r>
          </a:p>
          <a:p>
            <a:pPr lvl="2"/>
            <a:r>
              <a:rPr lang="en-US" cap="none" dirty="0"/>
              <a:t>Emotions and sensations:  critical cues for the retrieval of information along these associated pathways</a:t>
            </a:r>
          </a:p>
        </p:txBody>
      </p:sp>
    </p:spTree>
    <p:extLst>
      <p:ext uri="{BB962C8B-B14F-4D97-AF65-F5344CB8AC3E}">
        <p14:creationId xmlns:p14="http://schemas.microsoft.com/office/powerpoint/2010/main" val="1658692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B8E2-1DF7-463C-A5BE-FAC936CA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90F2-2BE8-485F-9F76-088FA841C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Children exposed to familial violence and abuse adapt by developing a constant state of alertness</a:t>
            </a:r>
          </a:p>
          <a:p>
            <a:pPr lvl="1"/>
            <a:r>
              <a:rPr lang="en-US" cap="none" dirty="0"/>
              <a:t>Scan for warning signs of attack</a:t>
            </a:r>
          </a:p>
          <a:p>
            <a:pPr lvl="1"/>
            <a:r>
              <a:rPr lang="en-US" cap="none" dirty="0"/>
              <a:t>Avoid or placate the abuser</a:t>
            </a:r>
          </a:p>
          <a:p>
            <a:pPr lvl="1"/>
            <a:r>
              <a:rPr lang="en-US" cap="none" dirty="0"/>
              <a:t>Run away from home</a:t>
            </a:r>
          </a:p>
          <a:p>
            <a:r>
              <a:rPr lang="en-US" cap="none" dirty="0"/>
              <a:t>While in a constant state of hyperarousal, the child learns to be quiet and immobile</a:t>
            </a:r>
          </a:p>
          <a:p>
            <a:r>
              <a:rPr lang="en-US" cap="none" dirty="0"/>
              <a:t>Try to regain control of the situation by trying to be “good”</a:t>
            </a:r>
          </a:p>
        </p:txBody>
      </p:sp>
    </p:spTree>
    <p:extLst>
      <p:ext uri="{BB962C8B-B14F-4D97-AF65-F5344CB8AC3E}">
        <p14:creationId xmlns:p14="http://schemas.microsoft.com/office/powerpoint/2010/main" val="805000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8B19B-B0B4-4999-909D-FDAB8DE8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D5E12-C6F1-417C-BC13-D033AAA327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Explicit memory may “fail”</a:t>
            </a:r>
          </a:p>
          <a:p>
            <a:r>
              <a:rPr lang="en-US" cap="none" dirty="0" err="1"/>
              <a:t>Broca’s</a:t>
            </a:r>
            <a:r>
              <a:rPr lang="en-US" cap="none" dirty="0"/>
              <a:t> area –the part of the brain most centrally involved in the transformation of subjective experience into speech – decreased activation</a:t>
            </a:r>
          </a:p>
          <a:p>
            <a:r>
              <a:rPr lang="en-US" cap="none" dirty="0"/>
              <a:t>Simultaneously, </a:t>
            </a:r>
            <a:r>
              <a:rPr lang="en-US" cap="none" dirty="0" err="1"/>
              <a:t>aresa</a:t>
            </a:r>
            <a:r>
              <a:rPr lang="en-US" cap="none" dirty="0"/>
              <a:t> in right hemisphere – process intense emotions and visual images – significantly increased activation </a:t>
            </a:r>
          </a:p>
        </p:txBody>
      </p:sp>
    </p:spTree>
    <p:extLst>
      <p:ext uri="{BB962C8B-B14F-4D97-AF65-F5344CB8AC3E}">
        <p14:creationId xmlns:p14="http://schemas.microsoft.com/office/powerpoint/2010/main" val="285221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8C17-3BFE-469C-B95B-8553F206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39B4D-40EF-4553-AE34-240D36A83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Nature of traumatic memory may be to be dissociative</a:t>
            </a:r>
          </a:p>
          <a:p>
            <a:pPr lvl="1"/>
            <a:r>
              <a:rPr lang="en-US" cap="none" dirty="0"/>
              <a:t>Study showed subjects initially had no narrative memories for the event</a:t>
            </a:r>
          </a:p>
          <a:p>
            <a:pPr lvl="1"/>
            <a:r>
              <a:rPr lang="en-US" cap="none" dirty="0"/>
              <a:t>People may be constructing a narrative about the event as more and more parts of the experience appear</a:t>
            </a:r>
          </a:p>
        </p:txBody>
      </p:sp>
    </p:spTree>
    <p:extLst>
      <p:ext uri="{BB962C8B-B14F-4D97-AF65-F5344CB8AC3E}">
        <p14:creationId xmlns:p14="http://schemas.microsoft.com/office/powerpoint/2010/main" val="3844577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E266-0E61-48DB-B238-195F25835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Dissociation and information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562B2-8B1C-4A6A-873B-C20537C952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3 </a:t>
            </a:r>
            <a:r>
              <a:rPr lang="en-US" cap="none" dirty="0"/>
              <a:t>critical problems that affect information processing in people with PTSD:</a:t>
            </a:r>
          </a:p>
          <a:p>
            <a:pPr lvl="1"/>
            <a:r>
              <a:rPr lang="en-US" cap="none" dirty="0"/>
              <a:t>Overinterpret current stimuli</a:t>
            </a:r>
          </a:p>
          <a:p>
            <a:pPr lvl="1"/>
            <a:r>
              <a:rPr lang="en-US" cap="none" dirty="0"/>
              <a:t>Suffer from generalized hyperarousal</a:t>
            </a:r>
          </a:p>
          <a:p>
            <a:pPr lvl="1"/>
            <a:r>
              <a:rPr lang="en-US" cap="none" dirty="0"/>
              <a:t>Use dissociation as a way to deal with both traumatic intrusions and other stressful experiences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5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5EB8-5C06-4972-BBAE-84CEDFCF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0368F-3A8A-4B6B-B04F-88D0A4E27F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Families in which child abuse occurs are usually socially isolated</a:t>
            </a:r>
          </a:p>
          <a:p>
            <a:r>
              <a:rPr lang="en-US" cap="none" dirty="0"/>
              <a:t>More often than not there are multiple types of abuse</a:t>
            </a:r>
          </a:p>
          <a:p>
            <a:pPr lvl="1"/>
            <a:r>
              <a:rPr lang="en-US" cap="none" dirty="0"/>
              <a:t>Physical</a:t>
            </a:r>
          </a:p>
          <a:p>
            <a:pPr lvl="1"/>
            <a:r>
              <a:rPr lang="en-US" cap="none" dirty="0"/>
              <a:t>Emotional</a:t>
            </a:r>
          </a:p>
          <a:p>
            <a:pPr lvl="1"/>
            <a:r>
              <a:rPr lang="en-US" cap="none" dirty="0"/>
              <a:t>Verbal</a:t>
            </a:r>
          </a:p>
          <a:p>
            <a:pPr lvl="1"/>
            <a:r>
              <a:rPr lang="en-US" cap="none" dirty="0"/>
              <a:t>Sexual</a:t>
            </a:r>
          </a:p>
        </p:txBody>
      </p:sp>
    </p:spTree>
    <p:extLst>
      <p:ext uri="{BB962C8B-B14F-4D97-AF65-F5344CB8AC3E}">
        <p14:creationId xmlns:p14="http://schemas.microsoft.com/office/powerpoint/2010/main" val="3261991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5FDA-B580-423E-A91C-C12469958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CAA11-2BEB-4B78-905E-5F0EFA8D7E0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cap="none" dirty="0"/>
              <a:t>Chronic child abuse compromises the ability of the child to form healthy attachments</a:t>
            </a:r>
          </a:p>
          <a:p>
            <a:pPr marL="457200" lvl="1" indent="0">
              <a:buNone/>
            </a:pPr>
            <a:endParaRPr lang="en-US" cap="none" dirty="0"/>
          </a:p>
          <a:p>
            <a:pPr marL="457200" lvl="1" indent="0">
              <a:buNone/>
            </a:pPr>
            <a:r>
              <a:rPr lang="en-US" cap="none" dirty="0"/>
              <a:t>Often the child who is being abused by a family member is also dependent on them</a:t>
            </a:r>
          </a:p>
          <a:p>
            <a:pPr marL="457200" lvl="1" indent="0">
              <a:buNone/>
            </a:pPr>
            <a:endParaRPr lang="en-US" cap="none" dirty="0"/>
          </a:p>
          <a:p>
            <a:pPr marL="457200" lvl="1" indent="0">
              <a:buNone/>
            </a:pPr>
            <a:r>
              <a:rPr lang="en-US" cap="none" dirty="0"/>
              <a:t>There is a dysfunctional expression of love, so that the person on the one hand is the person’s abuser and on the other hand is someone who can express loving feelings</a:t>
            </a:r>
          </a:p>
          <a:p>
            <a:pPr marL="457200" lvl="1" indent="0">
              <a:buNone/>
            </a:pPr>
            <a:endParaRPr lang="en-US" cap="none" dirty="0"/>
          </a:p>
          <a:p>
            <a:pPr marL="457200" lvl="1" indent="0">
              <a:buNone/>
            </a:pPr>
            <a:r>
              <a:rPr lang="en-US" cap="none" dirty="0"/>
              <a:t>The child learns early on to equate love with violence</a:t>
            </a:r>
          </a:p>
        </p:txBody>
      </p:sp>
    </p:spTree>
    <p:extLst>
      <p:ext uri="{BB962C8B-B14F-4D97-AF65-F5344CB8AC3E}">
        <p14:creationId xmlns:p14="http://schemas.microsoft.com/office/powerpoint/2010/main" val="1415496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“object relations”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The theory is that the child develops an attachment to the primary caregiver(s).</a:t>
            </a:r>
          </a:p>
          <a:p>
            <a:pPr marL="0" indent="0">
              <a:buNone/>
            </a:pPr>
            <a:r>
              <a:rPr lang="en-US" cap="none" dirty="0"/>
              <a:t>	If child’s needs are met the child develops a healthy attachment</a:t>
            </a:r>
          </a:p>
          <a:p>
            <a:pPr marL="0" indent="0">
              <a:buNone/>
            </a:pPr>
            <a:r>
              <a:rPr lang="en-US" cap="none" dirty="0"/>
              <a:t>In chronic abuse, the child makes meaning of what is going on by internalizing she or he is “bad” and the parent is good.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This is often encouraged by the abuser who tells the child it is his or her fault.</a:t>
            </a:r>
          </a:p>
        </p:txBody>
      </p:sp>
    </p:spTree>
    <p:extLst>
      <p:ext uri="{BB962C8B-B14F-4D97-AF65-F5344CB8AC3E}">
        <p14:creationId xmlns:p14="http://schemas.microsoft.com/office/powerpoint/2010/main" val="3939169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Often there is a “family constellation” especially if there is substance abuse involved.</a:t>
            </a:r>
          </a:p>
          <a:p>
            <a:pPr marL="0" indent="0">
              <a:buNone/>
            </a:pPr>
            <a:r>
              <a:rPr lang="en-US" cap="none" dirty="0"/>
              <a:t>	One child in the family is the “scapegoat”</a:t>
            </a:r>
          </a:p>
          <a:p>
            <a:pPr marL="0" indent="0">
              <a:buNone/>
            </a:pPr>
            <a:r>
              <a:rPr lang="en-US" cap="none" dirty="0"/>
              <a:t>	May take on the role of “protector” of siblings or a parent</a:t>
            </a:r>
          </a:p>
          <a:p>
            <a:pPr marL="0" indent="0">
              <a:buNone/>
            </a:pPr>
            <a:r>
              <a:rPr lang="en-US" cap="none" dirty="0"/>
              <a:t>	Any positive representations of competent caring adults is usually 	shattered </a:t>
            </a:r>
          </a:p>
          <a:p>
            <a:pPr marL="0" indent="0">
              <a:buNone/>
            </a:pPr>
            <a:r>
              <a:rPr lang="en-US" cap="none" dirty="0"/>
              <a:t>	Chronic child abuse is linked to fragmentation and development of DID</a:t>
            </a:r>
          </a:p>
        </p:txBody>
      </p:sp>
    </p:spTree>
    <p:extLst>
      <p:ext uri="{BB962C8B-B14F-4D97-AF65-F5344CB8AC3E}">
        <p14:creationId xmlns:p14="http://schemas.microsoft.com/office/powerpoint/2010/main" val="229775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At high risk are children with special needs who are uniquely vulnerable</a:t>
            </a:r>
          </a:p>
          <a:p>
            <a:pPr marL="0" indent="0">
              <a:buNone/>
            </a:pPr>
            <a:r>
              <a:rPr lang="en-US" cap="none" dirty="0"/>
              <a:t>	Intellectually disabled</a:t>
            </a:r>
          </a:p>
          <a:p>
            <a:pPr marL="0" indent="0">
              <a:buNone/>
            </a:pPr>
            <a:r>
              <a:rPr lang="en-US" cap="none" dirty="0"/>
              <a:t>	Autistic spectrum</a:t>
            </a:r>
          </a:p>
          <a:p>
            <a:pPr marL="0" indent="0">
              <a:buNone/>
            </a:pPr>
            <a:r>
              <a:rPr lang="en-US" cap="none" dirty="0"/>
              <a:t>	Psychological diagnoses</a:t>
            </a:r>
          </a:p>
        </p:txBody>
      </p:sp>
    </p:spTree>
    <p:extLst>
      <p:ext uri="{BB962C8B-B14F-4D97-AF65-F5344CB8AC3E}">
        <p14:creationId xmlns:p14="http://schemas.microsoft.com/office/powerpoint/2010/main" val="3637057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abuse and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cap="none" dirty="0"/>
              <a:t>Psychologically speaking, ongoing child abuse causes emotional and psychological development to stop.</a:t>
            </a:r>
          </a:p>
          <a:p>
            <a:pPr marL="0" indent="0">
              <a:buNone/>
            </a:pPr>
            <a:r>
              <a:rPr lang="en-US" cap="none" dirty="0"/>
              <a:t>	They are devoting all their resources to survival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Research has shown early childhood abuse has a direct, negative impact on the developing brain.</a:t>
            </a:r>
          </a:p>
          <a:p>
            <a:pPr lvl="1"/>
            <a:r>
              <a:rPr lang="en-US" cap="none" dirty="0"/>
              <a:t>Lag in language development</a:t>
            </a:r>
          </a:p>
          <a:p>
            <a:pPr lvl="1"/>
            <a:r>
              <a:rPr lang="en-US" cap="none" dirty="0"/>
              <a:t>Poor school achievement</a:t>
            </a:r>
          </a:p>
        </p:txBody>
      </p:sp>
    </p:spTree>
    <p:extLst>
      <p:ext uri="{BB962C8B-B14F-4D97-AF65-F5344CB8AC3E}">
        <p14:creationId xmlns:p14="http://schemas.microsoft.com/office/powerpoint/2010/main" val="1239425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The child may not develop age appropriate ability to assess and address danger.</a:t>
            </a:r>
          </a:p>
          <a:p>
            <a:pPr marL="0" indent="0">
              <a:buNone/>
            </a:pPr>
            <a:r>
              <a:rPr lang="en-US" cap="none" dirty="0"/>
              <a:t>May not develop age-appropriate emotional functioning</a:t>
            </a:r>
          </a:p>
          <a:p>
            <a:pPr lvl="1"/>
            <a:r>
              <a:rPr lang="en-US" cap="none" dirty="0"/>
              <a:t>Don’t develop boundaries</a:t>
            </a:r>
          </a:p>
          <a:p>
            <a:pPr lvl="1"/>
            <a:r>
              <a:rPr lang="en-US" cap="none" dirty="0"/>
              <a:t>May not be able to see where they end and the other person begins</a:t>
            </a:r>
          </a:p>
        </p:txBody>
      </p:sp>
    </p:spTree>
    <p:extLst>
      <p:ext uri="{BB962C8B-B14F-4D97-AF65-F5344CB8AC3E}">
        <p14:creationId xmlns:p14="http://schemas.microsoft.com/office/powerpoint/2010/main" val="3356083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clinicians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Must recognize extra-familial and intra-familial trauma</a:t>
            </a:r>
          </a:p>
          <a:p>
            <a:pPr marL="0" indent="0">
              <a:buNone/>
            </a:pPr>
            <a:r>
              <a:rPr lang="en-US" cap="none" dirty="0"/>
              <a:t>	Child involved in extra-familial trauma will benefit from family therapy</a:t>
            </a:r>
          </a:p>
          <a:p>
            <a:pPr marL="0" indent="0">
              <a:buNone/>
            </a:pPr>
            <a:r>
              <a:rPr lang="en-US" cap="none" dirty="0"/>
              <a:t>		The child might depend on the family to help develop a narrative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	Child involved in intra-familial trauma should not be treated in the family</a:t>
            </a:r>
          </a:p>
          <a:p>
            <a:pPr marL="0" indent="0">
              <a:buNone/>
            </a:pPr>
            <a:r>
              <a:rPr lang="en-US" cap="none" dirty="0"/>
              <a:t>		“Conspiracy of silence”</a:t>
            </a:r>
          </a:p>
        </p:txBody>
      </p:sp>
    </p:spTree>
    <p:extLst>
      <p:ext uri="{BB962C8B-B14F-4D97-AF65-F5344CB8AC3E}">
        <p14:creationId xmlns:p14="http://schemas.microsoft.com/office/powerpoint/2010/main" val="2070182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The child or teen who is exposed to ongoing unrelenting abuse is at higher risk of self-harm and/or suicide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Ongoing child abuse is highly associated with eating disorders</a:t>
            </a:r>
          </a:p>
        </p:txBody>
      </p:sp>
    </p:spTree>
    <p:extLst>
      <p:ext uri="{BB962C8B-B14F-4D97-AF65-F5344CB8AC3E}">
        <p14:creationId xmlns:p14="http://schemas.microsoft.com/office/powerpoint/2010/main" val="3496804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Because the child has internalized that he or she is “bad” the clinician has to include treatment that puts the blame for the abuse where it belongs:</a:t>
            </a:r>
          </a:p>
          <a:p>
            <a:pPr marL="0" indent="0">
              <a:buNone/>
            </a:pPr>
            <a:r>
              <a:rPr lang="en-US" cap="none" dirty="0"/>
              <a:t>	On the abuser!</a:t>
            </a:r>
          </a:p>
        </p:txBody>
      </p:sp>
    </p:spTree>
    <p:extLst>
      <p:ext uri="{BB962C8B-B14F-4D97-AF65-F5344CB8AC3E}">
        <p14:creationId xmlns:p14="http://schemas.microsoft.com/office/powerpoint/2010/main" val="3755770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The World Health Organization (WHO) reports in 2010 there were 31,000 homicide deaths of children age 15 and under.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This statistic is understood to be gross underreporting because often deaths due to child abuse are either not reported as such or are not </a:t>
            </a:r>
            <a:r>
              <a:rPr lang="en-US" cap="none"/>
              <a:t>investigated thoroughly</a:t>
            </a:r>
          </a:p>
        </p:txBody>
      </p:sp>
    </p:spTree>
    <p:extLst>
      <p:ext uri="{BB962C8B-B14F-4D97-AF65-F5344CB8AC3E}">
        <p14:creationId xmlns:p14="http://schemas.microsoft.com/office/powerpoint/2010/main" val="35749376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266</TotalTime>
  <Words>1017</Words>
  <Application>Microsoft Office PowerPoint</Application>
  <PresentationFormat>Widescreen</PresentationFormat>
  <Paragraphs>142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Tw Cen MT</vt:lpstr>
      <vt:lpstr>Droplet</vt:lpstr>
      <vt:lpstr>Childhood abuse</vt:lpstr>
      <vt:lpstr>Statistics</vt:lpstr>
      <vt:lpstr>Symptoms of PTSD in Children</vt:lpstr>
      <vt:lpstr>Symptoms (Cont.)</vt:lpstr>
      <vt:lpstr>Child’s Psychological responses to trauma</vt:lpstr>
      <vt:lpstr>PowerPoint Presentation</vt:lpstr>
      <vt:lpstr>Traumatic memories</vt:lpstr>
      <vt:lpstr>Chronic childhood abuse</vt:lpstr>
      <vt:lpstr>PowerPoint Presentation</vt:lpstr>
      <vt:lpstr>PowerPoint Presentation</vt:lpstr>
      <vt:lpstr>PowerPoint Presentation</vt:lpstr>
      <vt:lpstr>PowerPoint Presentation</vt:lpstr>
      <vt:lpstr>Dissociation and information processing</vt:lpstr>
      <vt:lpstr>PowerPoint Presentation</vt:lpstr>
      <vt:lpstr>PowerPoint Presentation</vt:lpstr>
      <vt:lpstr>“object relations”</vt:lpstr>
      <vt:lpstr>PowerPoint Presentation</vt:lpstr>
      <vt:lpstr>PowerPoint Presentation</vt:lpstr>
      <vt:lpstr>Child abuse and development</vt:lpstr>
      <vt:lpstr>PowerPoint Presentation</vt:lpstr>
      <vt:lpstr>Implications for clinicians</vt:lpstr>
      <vt:lpstr>PowerPoint Presentation</vt:lpstr>
      <vt:lpstr>PowerPoint Presentation</vt:lpstr>
      <vt:lpstr>Fatal abuse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Memory</dc:title>
  <dc:creator>Janice</dc:creator>
  <cp:lastModifiedBy>Janice</cp:lastModifiedBy>
  <cp:revision>27</cp:revision>
  <dcterms:created xsi:type="dcterms:W3CDTF">2019-02-03T02:14:19Z</dcterms:created>
  <dcterms:modified xsi:type="dcterms:W3CDTF">2019-02-12T15:40:39Z</dcterms:modified>
</cp:coreProperties>
</file>